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4541" r:id="rId1"/>
    <p:sldMasterId id="2147484566" r:id="rId2"/>
    <p:sldMasterId id="2147484596" r:id="rId3"/>
    <p:sldMasterId id="2147484626" r:id="rId4"/>
  </p:sldMasterIdLst>
  <p:notesMasterIdLst>
    <p:notesMasterId r:id="rId29"/>
  </p:notesMasterIdLst>
  <p:sldIdLst>
    <p:sldId id="35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8" r:id="rId22"/>
    <p:sldId id="470" r:id="rId23"/>
    <p:sldId id="477" r:id="rId24"/>
    <p:sldId id="478" r:id="rId25"/>
    <p:sldId id="479" r:id="rId26"/>
    <p:sldId id="480" r:id="rId27"/>
    <p:sldId id="481" r:id="rId28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FF"/>
    <a:srgbClr val="FF9966"/>
    <a:srgbClr val="CDFBDF"/>
    <a:srgbClr val="00FF00"/>
    <a:srgbClr val="CCFF66"/>
    <a:srgbClr val="CCFF33"/>
    <a:srgbClr val="CC00CC"/>
    <a:srgbClr val="FFCC00"/>
    <a:srgbClr val="5EF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16E77808-5A75-4F22-8C81-85B9A4BF5CDD}" type="datetimeFigureOut">
              <a:rPr lang="ru-RU" smtClean="0"/>
              <a:pPr/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F92BC7EB-1F67-48BB-B00B-F79D8E037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81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4F06-D368-48F5-AA08-ECA19D671625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362-7C06-4891-B28B-C273E6B8EDC8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5AA7-E43A-473D-9645-75145F80437D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0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0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0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0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0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680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8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4F06-D368-48F5-AA08-ECA19D671625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0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6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0BCA-D125-4B0D-98D5-F020857D2E71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0BCA-D125-4B0D-98D5-F020857D2E71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55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8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5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9106-9306-4F2E-95E8-F3F7E7EDC0F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13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6438-DE33-4310-A9DA-2E23D0E72EE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41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422D-FAF5-4AE8-BC2F-64CAA517802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3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98FD-DDC2-4984-AD67-8C41F939E38B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618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027-1BD8-4B92-A63A-1FC7B770950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53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5" y="2209803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9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5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50CB-003C-4E48-9C3D-14A68B6EC482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90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7FD-9781-4432-9EF0-663EF6D23199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23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362-7C06-4891-B28B-C273E6B8EDC8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240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20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3" y="731522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5AA7-E43A-473D-9645-75145F80437D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12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9106-9306-4F2E-95E8-F3F7E7EDC0F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23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62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4F06-D368-48F5-AA08-ECA19D671625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274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0BCA-D125-4B0D-98D5-F020857D2E71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943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9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5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9106-9306-4F2E-95E8-F3F7E7EDC0F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1760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6438-DE33-4310-A9DA-2E23D0E72EE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51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422D-FAF5-4AE8-BC2F-64CAA517802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40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98FD-DDC2-4984-AD67-8C41F939E38B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0329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027-1BD8-4B92-A63A-1FC7B770950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836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805" y="2209817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9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6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50CB-003C-4E48-9C3D-14A68B6EC482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42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7FD-9781-4432-9EF0-663EF6D23199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6438-DE33-4310-A9DA-2E23D0E72EE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362-7C06-4891-B28B-C273E6B8EDC8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424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34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62" y="731536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5AA7-E43A-473D-9645-75145F80437D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719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11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5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4F06-D368-48F5-AA08-ECA19D671625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15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05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60BCA-D125-4B0D-98D5-F020857D2E71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710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9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5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9106-9306-4F2E-95E8-F3F7E7EDC0F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767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6438-DE33-4310-A9DA-2E23D0E72EE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25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422D-FAF5-4AE8-BC2F-64CAA517802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960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98FD-DDC2-4984-AD67-8C41F939E38B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447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027-1BD8-4B92-A63A-1FC7B770950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0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422D-FAF5-4AE8-BC2F-64CAA517802F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801" y="220981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94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6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50CB-003C-4E48-9C3D-14A68B6EC482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491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7FD-9781-4432-9EF0-663EF6D23199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442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C362-7C06-4891-B28B-C273E6B8EDC8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244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2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8" y="73153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5AA7-E43A-473D-9645-75145F80437D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604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23E9-8BC6-4A3B-A668-9353C97AD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3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98FD-DDC2-4984-AD67-8C41F939E38B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027-1BD8-4B92-A63A-1FC7B770950A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50CB-003C-4E48-9C3D-14A68B6EC482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17FD-9781-4432-9EF0-663EF6D23199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fld id="{2AEC3EE6-C23D-4B33-BAA6-913EE5F12AE0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 defTabSz="914400"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914400"/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 defTabSz="914400"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  <p:sldLayoutId id="2147484554" r:id="rId12"/>
    <p:sldLayoutId id="2147484555" r:id="rId13"/>
    <p:sldLayoutId id="2147484556" r:id="rId14"/>
    <p:sldLayoutId id="2147484557" r:id="rId15"/>
    <p:sldLayoutId id="2147484563" r:id="rId16"/>
    <p:sldLayoutId id="2147484564" r:id="rId17"/>
    <p:sldLayoutId id="2147484565" r:id="rId18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4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3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EC3EE6-C23D-4B33-BAA6-913EE5F12AE0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172203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3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2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  <p:sldLayoutId id="2147484579" r:id="rId12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5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17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EC3EE6-C23D-4B33-BAA6-913EE5F12AE0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10" y="6172217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1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8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  <p:sldLayoutId id="2147484609" r:id="rId12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5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1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EC3EE6-C23D-4B33-BAA6-913EE5F12AE0}" type="datetime1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13.09.2016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6" y="617221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1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7FD13B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7FD13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5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7" r:id="rId1"/>
    <p:sldLayoutId id="2147484628" r:id="rId2"/>
    <p:sldLayoutId id="2147484629" r:id="rId3"/>
    <p:sldLayoutId id="2147484630" r:id="rId4"/>
    <p:sldLayoutId id="2147484631" r:id="rId5"/>
    <p:sldLayoutId id="2147484632" r:id="rId6"/>
    <p:sldLayoutId id="2147484633" r:id="rId7"/>
    <p:sldLayoutId id="2147484634" r:id="rId8"/>
    <p:sldLayoutId id="2147484635" r:id="rId9"/>
    <p:sldLayoutId id="2147484636" r:id="rId10"/>
    <p:sldLayoutId id="2147484637" r:id="rId11"/>
    <p:sldLayoutId id="2147484639" r:id="rId12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4983" y="249382"/>
            <a:ext cx="11277600" cy="5929746"/>
          </a:xfrm>
        </p:spPr>
        <p:txBody>
          <a:bodyPr>
            <a:noAutofit/>
          </a:bodyPr>
          <a:lstStyle/>
          <a:p>
            <a:pPr algn="ctr"/>
            <a:endParaRPr lang="ru-RU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спортивной подготовки на основе федеральных стандартов спортивной подготовки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видам спорта</a:t>
            </a:r>
            <a:br>
              <a:rPr lang="ru-RU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280356" cy="1710267"/>
          </a:xfrm>
          <a:prstGeom prst="rect">
            <a:avLst/>
          </a:prstGeom>
        </p:spPr>
      </p:pic>
      <p:pic>
        <p:nvPicPr>
          <p:cNvPr id="7" name="Picture 112" descr="Логотип-ФЦПСР-только-звез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733" y="2"/>
            <a:ext cx="1548630" cy="195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510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995858" y="272374"/>
            <a:ext cx="8723448" cy="105273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tabLst>
                <a:tab pos="1436688" algn="l"/>
              </a:tabLst>
            </a:pPr>
            <a:r>
              <a:rPr lang="ru-RU" alt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спортивной подготовки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5020" y="1440874"/>
            <a:ext cx="106292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292934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Направлены на высшие достижения (достижение результата через программно-целевой характер деятельности) и на непрерывность процесса подготовки (организацию многолетнего, круглогодичного и этапного процесса подготовки спортсмена</a:t>
            </a:r>
          </a:p>
          <a:p>
            <a:pPr indent="450000" algn="just"/>
            <a:endParaRPr lang="ru-RU" sz="2800" b="1" dirty="0">
              <a:solidFill>
                <a:srgbClr val="B4DCFA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endParaRPr lang="ru-RU" sz="2800" b="1" dirty="0">
              <a:solidFill>
                <a:srgbClr val="B4DCFA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2800" b="1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которые предъявляются к структуре и содержанию программ спортивной подготовки, содержатся в Федеральных стандартах спортивной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387888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2" name="Object 2"/>
          <p:cNvGraphicFramePr>
            <a:graphicFrameLocks noChangeAspect="1"/>
          </p:cNvGraphicFramePr>
          <p:nvPr>
            <p:extLst/>
          </p:nvPr>
        </p:nvGraphicFramePr>
        <p:xfrm>
          <a:off x="2618509" y="0"/>
          <a:ext cx="6303819" cy="6750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2" name="Документ" r:id="rId3" imgW="6283177" imgH="9608372" progId="Word.Document.12">
                  <p:embed/>
                </p:oleObj>
              </mc:Choice>
              <mc:Fallback>
                <p:oleObj name="Документ" r:id="rId3" imgW="6283177" imgH="960837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8509" y="0"/>
                        <a:ext cx="6303819" cy="67509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356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97024" y="204281"/>
            <a:ext cx="8597821" cy="20855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ctr"/>
            <a:r>
              <a:rPr lang="ru-RU" sz="3200" b="1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подготовка носит комплексный характер и осуществляется в формах:</a:t>
            </a:r>
            <a:endParaRPr lang="ru-RU" sz="2400" b="1" dirty="0">
              <a:solidFill>
                <a:srgbClr val="B4DCFA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2849" y="2564909"/>
            <a:ext cx="96079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и индивидуальные тренировочные и теоретические занятия;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индивидуальным планам;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тренировочные сборы;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спортивных соревнованиях и мероприятиях;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инструкторская и судейская практика;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медико-восстановительные мероприятия;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и контроль;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спортивного отбора и спортивной ориентации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4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0044" y="204282"/>
            <a:ext cx="9124802" cy="16439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ctr"/>
            <a:r>
              <a:rPr lang="ru-RU" sz="3200" b="1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и контроль </a:t>
            </a:r>
            <a:endParaRPr lang="ru-RU" sz="2400" b="1" dirty="0">
              <a:solidFill>
                <a:srgbClr val="B4DCFA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6306" y="2006609"/>
            <a:ext cx="9980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63055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Система контроля и зачетные требования программы должны включать:</a:t>
            </a:r>
            <a:endParaRPr lang="ru-RU" sz="1100" b="1" dirty="0">
              <a:solidFill>
                <a:prstClr val="black"/>
              </a:solidFill>
              <a:latin typeface="Arial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549" y="2694561"/>
            <a:ext cx="2500007" cy="320039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tabLst>
                <a:tab pos="630555" algn="l"/>
              </a:tabLst>
            </a:pPr>
            <a:r>
              <a:rPr lang="ru-RU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конкретизацию критериев подготовки спортсменов на каждом этапе спортивной подготовки, с учетом возраста и влияния физических качеств и телосложения на результативность в виде спорта</a:t>
            </a:r>
            <a:endParaRPr lang="ru-RU" sz="1100" dirty="0">
              <a:solidFill>
                <a:srgbClr val="B4DCFA">
                  <a:lumMod val="5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65380" y="2694561"/>
            <a:ext cx="2616740" cy="320039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tabLst>
                <a:tab pos="630555" algn="l"/>
              </a:tabLst>
            </a:pPr>
            <a:r>
              <a:rPr lang="ru-RU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требования к результатам реализации программы на каждом этапе спортивной подготовки, выполнение которых дает основание для перевода спортсмена на следующий этап спортивной подготовки</a:t>
            </a:r>
            <a:endParaRPr lang="ru-RU" sz="1100" dirty="0">
              <a:solidFill>
                <a:srgbClr val="B4DCFA">
                  <a:lumMod val="5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69669" y="2694561"/>
            <a:ext cx="3988340" cy="320039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tabLst>
                <a:tab pos="630555" algn="l"/>
              </a:tabLst>
            </a:pPr>
            <a:r>
              <a:rPr lang="ru-RU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виды контроля теоретической, общей физической, специальной физической, технической, тактической, психологической, интегральной, соревновательной подготовки, комплекс контрольных испытаний и контрольно-переводные нормативы по годам и этапам подготовки, сроки проведения контроля</a:t>
            </a:r>
            <a:endParaRPr lang="ru-RU" sz="1100" dirty="0">
              <a:solidFill>
                <a:srgbClr val="B4DCFA">
                  <a:lumMod val="5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9134215">
            <a:off x="1083781" y="2390572"/>
            <a:ext cx="1060315" cy="3210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9134215">
            <a:off x="3735424" y="2446506"/>
            <a:ext cx="1060315" cy="3210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465013" y="2694561"/>
            <a:ext cx="2597284" cy="320039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tabLst>
                <a:tab pos="630555" algn="l"/>
              </a:tabLst>
            </a:pPr>
            <a:r>
              <a:rPr lang="ru-RU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комплексы контрольных упражнений для оценки овладения видами подготовки спортсменов, методические указания по организации тестирования, методам и организации медико-биологического обследования</a:t>
            </a:r>
            <a:endParaRPr lang="ru-RU" sz="1100" dirty="0">
              <a:solidFill>
                <a:srgbClr val="B4DCFA">
                  <a:lumMod val="5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2191697">
            <a:off x="6653720" y="2446123"/>
            <a:ext cx="1060315" cy="3210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191697">
            <a:off x="8934855" y="2446122"/>
            <a:ext cx="1060315" cy="3210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6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0044" y="115911"/>
            <a:ext cx="9124802" cy="18906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ctr"/>
            <a:r>
              <a:rPr lang="ru-RU" sz="3200" b="1" dirty="0">
                <a:solidFill>
                  <a:srgbClr val="B4DCF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спортивного отбора и спортивной ориентации заключается в целевом поиске и подборе перспективных спортсменов для достижения высоких спортивных результатов</a:t>
            </a:r>
            <a:endParaRPr lang="ru-RU" sz="2400" b="1" dirty="0">
              <a:solidFill>
                <a:srgbClr val="B4DCFA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6306" y="2006609"/>
            <a:ext cx="99805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630555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Система отбора включает в себя следующие мероприятия</a:t>
            </a:r>
            <a:endParaRPr lang="ru-RU" sz="1100" b="1" dirty="0">
              <a:solidFill>
                <a:prstClr val="black"/>
              </a:solidFill>
              <a:latin typeface="Arial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549" y="2694561"/>
            <a:ext cx="2500007" cy="320039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tabLst>
                <a:tab pos="630555" algn="l"/>
              </a:tabLst>
            </a:pPr>
            <a:r>
              <a:rPr lang="ru-RU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массовый просмотр и тестирование лиц с целью ориентирования их на занятия спортом </a:t>
            </a:r>
            <a:endParaRPr lang="ru-RU" sz="1100" dirty="0">
              <a:solidFill>
                <a:srgbClr val="B4DCFA">
                  <a:lumMod val="5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80739" y="2666439"/>
            <a:ext cx="2616740" cy="320039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tabLst>
                <a:tab pos="630555" algn="l"/>
              </a:tabLst>
            </a:pPr>
            <a:r>
              <a:rPr lang="ru-RU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отбор перспективных спортсменов для комплектования групп спортивной подготовки по видам спорта </a:t>
            </a:r>
            <a:endParaRPr lang="ru-RU" sz="1100" dirty="0">
              <a:solidFill>
                <a:srgbClr val="B4DCFA">
                  <a:lumMod val="5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05429" y="2694561"/>
            <a:ext cx="4168891" cy="320039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tabLst>
                <a:tab pos="630555" algn="l"/>
              </a:tabLst>
            </a:pPr>
            <a:r>
              <a:rPr lang="ru-RU" dirty="0">
                <a:solidFill>
                  <a:srgbClr val="B4DCFA">
                    <a:lumMod val="50000"/>
                  </a:srgbClr>
                </a:solidFill>
                <a:latin typeface="Times New Roman"/>
                <a:ea typeface="Times New Roman"/>
              </a:rPr>
              <a:t>просмотр и отбор перспективных спортсменов на тренировочных мероприятиях (в том числе тренировочных сборах) и спортивных соревнованиях</a:t>
            </a:r>
            <a:endParaRPr lang="ru-RU" sz="1100" dirty="0">
              <a:solidFill>
                <a:srgbClr val="B4DCFA">
                  <a:lumMod val="5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9134215">
            <a:off x="1455048" y="2604419"/>
            <a:ext cx="1060315" cy="3210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6994036">
            <a:off x="4925766" y="2657868"/>
            <a:ext cx="1060315" cy="3210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2191697">
            <a:off x="8276458" y="2446124"/>
            <a:ext cx="1060315" cy="32101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56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97030" y="933854"/>
            <a:ext cx="8723447" cy="1126993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 реализации программы спортивной подготовки на этапе начальной подготовки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3208" y="2060848"/>
            <a:ext cx="9889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устойчивого интереса к занятиям спортом; 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широкого круга двигательных умений и навыков;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основ техники по виду спорта;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гармоничное развитие физических качеств;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здоровья спортсменов; 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перспективных  юных спортсменов для дальнейших  занятий  по  виду спорта.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43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97030" y="526368"/>
            <a:ext cx="8723447" cy="1374761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 реализации программы спортивной подготовки на тренировочном этапе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3208" y="2060848"/>
            <a:ext cx="98893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 уровня  общей  и  специальной  физической,  технической, тактической и психологической подготовки;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 опыта  и  достижение  стабильности  выступления  на официальных спортивных соревнованиях по виду спорта;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спортивной мотивации;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здоровья спортсменов.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97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597023" y="0"/>
            <a:ext cx="8723448" cy="105273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tabLst>
                <a:tab pos="1436688" algn="l"/>
              </a:tabLst>
            </a:pPr>
            <a:r>
              <a:rPr lang="ru-RU" alt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спортивной подготовки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97030" y="304800"/>
            <a:ext cx="8723447" cy="1756048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 реализации программы спортивной подготовки на этапе совершенствования спортивного мастерства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7024" y="2276872"/>
            <a:ext cx="98893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функциональных возможностей организма спортсменов;  </a:t>
            </a:r>
          </a:p>
          <a:p>
            <a:pPr indent="4500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общих  и  специальных  физических  качеств,  технической, тактической и психологической подготовки;  </a:t>
            </a:r>
          </a:p>
          <a:p>
            <a:pPr indent="4500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стабильность  демонстрации  высоких  спортивных  результатов  на региональных и всероссийских официальных спортивных соревнованиях; </a:t>
            </a:r>
          </a:p>
          <a:p>
            <a:pPr indent="4500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высокого уровня спортивной мотивации;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здоровья спортсменов. </a:t>
            </a:r>
          </a:p>
        </p:txBody>
      </p:sp>
    </p:spTree>
    <p:extLst>
      <p:ext uri="{BB962C8B-B14F-4D97-AF65-F5344CB8AC3E}">
        <p14:creationId xmlns:p14="http://schemas.microsoft.com/office/powerpoint/2010/main" val="860834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597023" y="0"/>
            <a:ext cx="8723448" cy="105273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tabLst>
                <a:tab pos="1436688" algn="l"/>
              </a:tabLst>
            </a:pPr>
            <a:r>
              <a:rPr lang="ru-RU" alt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спортивной подготовки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97030" y="304800"/>
            <a:ext cx="8723447" cy="1756048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 реализации программы спортивной подготовки на этапе высшего спортивного мастерства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3500" y="2636912"/>
            <a:ext cx="98893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 результатов  уровня  спортивных  сборных  команд Российской Федерации; </a:t>
            </a:r>
          </a:p>
          <a:p>
            <a:pPr indent="4500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 стабильности  демонстрации  высоких  спортивных  результатов  во всероссийских и международных официальных спортивных соревнованиях. </a:t>
            </a:r>
          </a:p>
        </p:txBody>
      </p:sp>
    </p:spTree>
    <p:extLst>
      <p:ext uri="{BB962C8B-B14F-4D97-AF65-F5344CB8AC3E}">
        <p14:creationId xmlns:p14="http://schemas.microsoft.com/office/powerpoint/2010/main" val="2509899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483331" y="261257"/>
            <a:ext cx="10998927" cy="1567543"/>
          </a:xfrm>
          <a:prstGeom prst="downArrowCallou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соответствия спортивной подготовки требованиям ФССП осуществляется в отношении: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502232" y="2053046"/>
            <a:ext cx="4077785" cy="131064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и содержания программ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411694" y="5218611"/>
            <a:ext cx="4077785" cy="131064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реализации программ на каждом из этапов 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502232" y="3585754"/>
            <a:ext cx="4077785" cy="131064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спортсменов в спортивных соревнованиях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502232" y="5218611"/>
            <a:ext cx="4077785" cy="131064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нормативов ОФП и СФП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411694" y="3585754"/>
            <a:ext cx="4077785" cy="131064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реализации программ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320254" y="2053046"/>
            <a:ext cx="4077785" cy="131064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осуществления спортивной подготовки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9500"/>
            <a:ext cx="1364339" cy="130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03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668-4E1F-4453-8445-F9908F0E0DD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1597023" y="0"/>
            <a:ext cx="8723448" cy="105273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tabLst>
                <a:tab pos="1436688" algn="l"/>
              </a:tabLst>
            </a:pPr>
            <a:r>
              <a:rPr lang="ru-RU" altLang="ru-RU" sz="28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спортивной подготовки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72836" y="5666704"/>
            <a:ext cx="10626437" cy="101743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спортивной подготовки в Российской Федерации от 12 мая 2014 года № ВМ-04-10/2554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2517" y="3142444"/>
            <a:ext cx="10718093" cy="1102443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16 августа 2013 года № 645 «Об утверждении Порядка приема лиц в физкультурно-спортивные организации, созданные Российской Федерацией и осуществляющие спортивную подготовку»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32517" y="1052735"/>
            <a:ext cx="10630528" cy="83667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30 октября 2015 года № 999 «Об утверждении требований к обеспечению подготовки спортивного резерва для спортивных сборных команд Российской Федерации»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2836" y="4391696"/>
            <a:ext cx="10462193" cy="109091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30 августа 2013 года № 636 «Об утверждении порядка осуществления контроля за соблюдением организациями, осуществляющими спортивную подготовку, федеральных стандартов спортивной подготовки»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1181" y="2073499"/>
            <a:ext cx="10630528" cy="88485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стандарты спортивной подготовки по видам спорта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71420" y="119968"/>
            <a:ext cx="10640288" cy="81279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45000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4 декабря 2007 года № 329-ФЗ «О физической культуре и спорте 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173017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3512" y="44624"/>
            <a:ext cx="8856984" cy="12241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ru-RU" sz="2800" b="1" kern="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</a:t>
            </a:r>
            <a:br>
              <a:rPr lang="ru-RU" sz="2800" b="1" kern="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kern="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предпрофессиональные программы</a:t>
            </a:r>
            <a:br>
              <a:rPr lang="ru-RU" sz="2800" b="1" kern="0" cap="all" dirty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3512" y="1536175"/>
            <a:ext cx="885698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направлены на </a:t>
            </a:r>
            <a:r>
              <a:rPr lang="ru-RU" sz="2400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отбор одаренных детей, создание условий для их физического воспитания и физического развития, получение ими начальных знаний, умений, навыков в области физической культуры и спорта (в том числе избранного вида спорта) и подготовку к освоению этапов спортивной подготовки</a:t>
            </a:r>
            <a:endParaRPr lang="ru-RU" kern="0" dirty="0">
              <a:solidFill>
                <a:srgbClr val="564B3C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(ст. 84 Федерального закона от 29 декабря 2012 г. № 273-ФЗ «Об образовании в Российской Федерации»)</a:t>
            </a:r>
          </a:p>
          <a:p>
            <a:pPr algn="just">
              <a:defRPr/>
            </a:pPr>
            <a:endParaRPr lang="ru-RU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Обеспечение финансирования деятельности по реализации данных программ осуществляется с раздела 0700 «Образование» классификации расходов бюджетов, в соответствии с услугами и работами, отраженными в Базовом перечне </a:t>
            </a:r>
            <a:r>
              <a:rPr lang="ru-RU" sz="1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Минобра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России</a:t>
            </a:r>
          </a:p>
        </p:txBody>
      </p:sp>
    </p:spTree>
    <p:extLst>
      <p:ext uri="{BB962C8B-B14F-4D97-AF65-F5344CB8AC3E}">
        <p14:creationId xmlns:p14="http://schemas.microsoft.com/office/powerpoint/2010/main" val="3303181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3512" y="44624"/>
            <a:ext cx="8856984" cy="14915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400">
              <a:defRPr/>
            </a:pPr>
            <a:r>
              <a:rPr lang="ru-RU" sz="2800" b="1" kern="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Спортивная подготовка </a:t>
            </a:r>
            <a:br>
              <a:rPr lang="ru-RU" sz="2800" b="1" kern="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kern="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спортивной подготовки</a:t>
            </a:r>
            <a:br>
              <a:rPr lang="ru-RU" sz="1400" b="1" kern="0" cap="all" dirty="0">
                <a:solidFill>
                  <a:srgbClr val="93A299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3512" y="1536174"/>
            <a:ext cx="885698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buClr>
                <a:srgbClr val="93A299"/>
              </a:buClr>
            </a:pPr>
            <a:r>
              <a:rPr lang="ru-RU" sz="2400" b="1" kern="0" spc="1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направлены на</a:t>
            </a:r>
            <a:r>
              <a:rPr lang="ru-RU" sz="2400" kern="0" spc="1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подготовку спортивного резерва на основе единства основных требований к спортивной подготовке на всей территории Российской Федерации, планомерности осуществления спортивной подготовки на всей территории Российской Федерации и подготовки спортсменов высокого класса для спортивных сборных команд, в том числе спортивных сборных команд Российской Федерации</a:t>
            </a:r>
            <a:endParaRPr lang="ru-RU" sz="2400" kern="0" dirty="0">
              <a:solidFill>
                <a:srgbClr val="564B3C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/>
                <a:ea typeface="Calibri"/>
              </a:rPr>
              <a:t>ч. 10 ст. 2 </a:t>
            </a:r>
            <a:r>
              <a:rPr lang="ru-RU" sz="1400" kern="50" dirty="0">
                <a:solidFill>
                  <a:sysClr val="windowText" lastClr="000000"/>
                </a:solidFill>
                <a:latin typeface="Times New Roman"/>
                <a:ea typeface="Calibri"/>
              </a:rPr>
              <a:t>Федерального закона от 4 декабря 2007 г. № 329-ФЗ «О физической культуре и спорте в Российской Федерации»)</a:t>
            </a:r>
            <a:endParaRPr lang="ru-RU" sz="1400" kern="0" dirty="0">
              <a:solidFill>
                <a:sysClr val="windowText" lastClr="000000"/>
              </a:solidFill>
              <a:latin typeface="Times New Roman"/>
              <a:ea typeface="Calibri"/>
            </a:endParaRPr>
          </a:p>
          <a:p>
            <a:pPr algn="just">
              <a:defRPr/>
            </a:pPr>
            <a:endParaRPr lang="ru-RU" sz="1400" kern="0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just">
              <a:defRPr/>
            </a:pPr>
            <a:endParaRPr lang="ru-RU" sz="1400" kern="0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just">
              <a:defRPr/>
            </a:pPr>
            <a:endParaRPr lang="ru-RU" sz="1400" kern="0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just">
              <a:defRPr/>
            </a:pPr>
            <a:r>
              <a:rPr lang="ru-RU" sz="1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Обеспечение финансирования деятельности по реализации данных программ осуществляется с раздела 1100 «Физическая культура и спорт» классификации расходов бюджетов, в соответствии с услугами и работами, отраженными в Базовом перечне </a:t>
            </a:r>
            <a:r>
              <a:rPr lang="ru-RU" sz="1400" kern="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Минспорта</a:t>
            </a:r>
            <a:r>
              <a:rPr lang="ru-RU" sz="14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России</a:t>
            </a:r>
          </a:p>
          <a:p>
            <a:pPr algn="just">
              <a:defRPr/>
            </a:pPr>
            <a:endParaRPr lang="ru-RU" kern="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2400" kern="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defRPr/>
            </a:pPr>
            <a:endParaRPr lang="ru-RU" sz="2400" kern="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2245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524000" y="7"/>
          <a:ext cx="9144000" cy="658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991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ПРЕДПРОФЕССИОНАЛЬНЫЕ ПРОГРАММЫ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разрабатываются на основании ФГТ 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DCFA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Министерства спорта Российской Федерации от 12 сентября 2013 года № 730 «Об утверждении федеральных государственных требований к минимуму содержания, структуре, условиям реализации дополнительных предпрофессиональных программ в области физической культуры и спорта и к срокам обучения по этим программам »)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ПРОГРАММЫ СПОРТИВНОЙ ПОДГОТОВКИ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 разрабатываются на основании ФССП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(федеральные стандарты спортивной подготовки по видам спорта)</a:t>
                      </a: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6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Наличие лицензии на право ведения образовательной деятельности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Лицензированию не подлежит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Дети до 17 лет</a:t>
                      </a: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В соответствии с Федеральными стандартами спортивной подготовки по виду спорта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нагрузки –</a:t>
                      </a:r>
                      <a:r>
                        <a:rPr lang="ru-RU" sz="1800" b="0" i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</a:t>
                      </a:r>
                      <a:r>
                        <a:rPr lang="ru-RU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 до 90% от федеральных стандартов спортивной подготовки по виду спорта. Тренировочный</a:t>
                      </a:r>
                      <a:r>
                        <a:rPr lang="ru-RU" sz="1800" b="0" i="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 занимает максимум 45% от общей нагрузки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Тренировочный процесс в соответствии с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Федеральными стандартами спортивной подготовки по виду спорта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Годовой календарный учебный график из расчета не менее 36 недель (по национальным и адаптивны видам спорта) и не менее 42 недель (по остальным избранным видам спорта)</a:t>
                      </a:r>
                    </a:p>
                  </a:txBody>
                  <a:tcPr marL="68580" marR="6858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Круглогодичный тренировочный процесс – 52 недели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90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endParaRPr lang="ru-RU" sz="1800" b="0" kern="0" dirty="0">
              <a:solidFill>
                <a:srgbClr val="7FD13B">
                  <a:shade val="75000"/>
                </a:srgb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524000" y="2"/>
          <a:ext cx="9144000" cy="33569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7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ПРЕДПРОФЕССИОНАЛЬНЫЕ ПРОГРАММЫ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ПРОГРАММЫ СПОРТИВНОЙ ПОДГОТВОКИ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</a:txBody>
                  <a:tcPr marL="68580" marR="6858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7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Этапы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НП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ССМ (с 2017 г. данного этапа не будет)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Этапы 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НП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ССМ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ВСМ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5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посещения обучающимися официальных спортивных соревнований</a:t>
                      </a:r>
                      <a:endParaRPr kumimoji="0" lang="ru-RU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Обязательное участие спортсменов в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rPr>
                        <a:t>спортивных соревнованиях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959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B19B0651-EE4F-4900-A07F-96A6BFA9D0F0}" type="slidenum">
              <a:rPr lang="ru-RU" sz="1800" b="0" kern="0">
                <a:solidFill>
                  <a:srgbClr val="7FD13B">
                    <a:shade val="75000"/>
                  </a:srgbClr>
                </a:solidFill>
              </a:rPr>
              <a:pPr defTabSz="914400"/>
              <a:t>24</a:t>
            </a:fld>
            <a:endParaRPr lang="ru-RU" sz="1800" b="0" kern="0">
              <a:solidFill>
                <a:srgbClr val="7FD13B">
                  <a:shade val="75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3512" y="188640"/>
            <a:ext cx="8856984" cy="10801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ru-RU" sz="3200" b="1" i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ОСНОВНЫЕ КРИТЕРИИ ДЛЯ РЕАЛИЗАЦИИ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03512" y="1412776"/>
            <a:ext cx="4320480" cy="51245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400"/>
            <a:r>
              <a:rPr lang="ru-RU" sz="20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предпрофессиональные программы</a:t>
            </a:r>
          </a:p>
          <a:p>
            <a:pPr algn="ctr" defTabSz="914400"/>
            <a:endParaRPr lang="ru-RU" sz="2000" b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комплектование по группам видов спорта (не по отдельному виду спорта)</a:t>
            </a: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преподавание по предметным областям</a:t>
            </a: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реализация этапов начальной подготовки и тренировочного</a:t>
            </a: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наличие </a:t>
            </a: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специализированных кабинетов, оборудованных всем необходимым для преподавания предметных областей по каждой группе видов спорта</a:t>
            </a:r>
          </a:p>
          <a:p>
            <a:pPr algn="ctr" defTabSz="914400"/>
            <a:endParaRPr lang="ru-RU" kern="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68008" y="1412776"/>
            <a:ext cx="4320480" cy="51245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ru-RU" sz="20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программы </a:t>
            </a:r>
          </a:p>
          <a:p>
            <a:pPr algn="ctr" defTabSz="914400">
              <a:defRPr/>
            </a:pPr>
            <a:r>
              <a:rPr lang="ru-RU" sz="20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спортивной подготовки</a:t>
            </a:r>
          </a:p>
          <a:p>
            <a:pPr algn="ctr" defTabSz="914400">
              <a:defRPr/>
            </a:pPr>
            <a:endParaRPr lang="ru-RU" sz="2000" b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реализация тренировочного этапа</a:t>
            </a: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реализация этапов совершенствования спортивного мастерства и высшего спортивного мастерства</a:t>
            </a: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наличие спортсменов, зачисленных (или являющихся кандидатами) в составы спортивных сборных команд Российской Федерации, субъекта Российской Федерации за последние 4 года</a:t>
            </a:r>
            <a:endParaRPr lang="ru-RU" sz="1600" kern="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just" defTabSz="9144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наличие спортивных результатов в официальных спортивных соревнованиях уровня РФ и (или) международного уровня за последние 4 года</a:t>
            </a:r>
            <a:endParaRPr lang="ru-RU" sz="1600" kern="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defTabSz="914400">
              <a:defRPr/>
            </a:pPr>
            <a:endParaRPr lang="ru-RU" sz="1400" kern="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defTabSz="914400">
              <a:defRPr/>
            </a:pPr>
            <a:endParaRPr lang="ru-RU" sz="1400" b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69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7533" y="3172691"/>
            <a:ext cx="10272184" cy="320906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совокупность минимальных требований к спортивной подготовке по видам спорта (за исключением военно-прикладных, служебно-прикладных видов спорта, а также национальных видов спорта, развитие которых не осуществляется соответствующей общероссийской спортивной федерацией), разработанных и утвержденных в соответствии с настоящим Федеральным законом и обязательных для организаций, осуществляющих спортивную подготовку.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914400" y="90153"/>
            <a:ext cx="10653184" cy="2588654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Спортивная подготовка в организации осуществляется в соответствии с программой спортивной подготовки по виду спорта, разработанной на основании требований федеральных стандартов спортивной подготовки.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 rot="5400000">
            <a:off x="5940706" y="2496875"/>
            <a:ext cx="600570" cy="964435"/>
          </a:xfrm>
          <a:prstGeom prst="notch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6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55283"/>
            <a:ext cx="11582400" cy="923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СТАНДАРТЫ СПОРТИВНОЙ ПОДГОТОВКИ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252160" y="1216325"/>
            <a:ext cx="4735901" cy="612648"/>
          </a:xfrm>
          <a:prstGeom prst="wedgeRectCallout">
            <a:avLst>
              <a:gd name="adj1" fmla="val -20833"/>
              <a:gd name="adj2" fmla="val 1005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ПРЕДНАЗНАЧЕНЫ ДЛЯ ОБЕСПЕЧЕНИЯ</a:t>
            </a:r>
          </a:p>
        </p:txBody>
      </p:sp>
      <p:sp>
        <p:nvSpPr>
          <p:cNvPr id="6" name="Куб 5"/>
          <p:cNvSpPr/>
          <p:nvPr/>
        </p:nvSpPr>
        <p:spPr>
          <a:xfrm>
            <a:off x="276051" y="2406779"/>
            <a:ext cx="3545455" cy="1923691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основных требований к спортивной подготовке на всей территории Российской Федерации</a:t>
            </a:r>
          </a:p>
        </p:txBody>
      </p:sp>
      <p:sp>
        <p:nvSpPr>
          <p:cNvPr id="7" name="Куб 6"/>
          <p:cNvSpPr/>
          <p:nvPr/>
        </p:nvSpPr>
        <p:spPr>
          <a:xfrm>
            <a:off x="4304580" y="3096256"/>
            <a:ext cx="3476445" cy="2001157"/>
          </a:xfrm>
          <a:prstGeom prst="cube">
            <a:avLst/>
          </a:prstGeom>
          <a:solidFill>
            <a:schemeClr val="accent3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планомерности осуществления спортивной подготовки на всей территории Российской Федерации</a:t>
            </a:r>
          </a:p>
        </p:txBody>
      </p:sp>
      <p:sp>
        <p:nvSpPr>
          <p:cNvPr id="8" name="Куб 7"/>
          <p:cNvSpPr/>
          <p:nvPr/>
        </p:nvSpPr>
        <p:spPr>
          <a:xfrm>
            <a:off x="7988060" y="3975973"/>
            <a:ext cx="3996677" cy="2242868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спортсменов высокого класса для спортивных сборных команд, в том числе спортивных сборных команд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51637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4281" y="97278"/>
            <a:ext cx="10870120" cy="5933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требований</a:t>
            </a:r>
            <a:b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стандарта спортивной подготовки</a:t>
            </a:r>
          </a:p>
        </p:txBody>
      </p:sp>
      <p:sp>
        <p:nvSpPr>
          <p:cNvPr id="3075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00050" indent="-400050" algn="just">
              <a:buFont typeface="Calibri" pitchFamily="34" charset="0"/>
              <a:buAutoNum type="romanU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Требования к структуре и содержанию программ спортивной подготовки, в том числе к освоению их теоретических и практических разделов применительно к каждому этапу спортивной подготовки.</a:t>
            </a:r>
          </a:p>
          <a:p>
            <a:pPr marL="400050" indent="-400050" algn="just">
              <a:buFont typeface="Calibri" pitchFamily="34" charset="0"/>
              <a:buAutoNum type="romanU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Нормативы физической подготовки и иные спортивные нормативы с учетом возраста, пола лиц, проходящих спортивную подготовку, особенностей вида спорта (спортивных дисциплин).</a:t>
            </a:r>
          </a:p>
          <a:p>
            <a:pPr marL="400050" indent="-400050" algn="just">
              <a:buFont typeface="Calibri" pitchFamily="34" charset="0"/>
              <a:buAutoNum type="romanU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Требования к участию лиц, проходящих спортивную подготовку, и лиц, ее осуществляющих, в спортивных соревнованиях, предусмотренных в соответствии с реализуемой программой спортивной подготовки.</a:t>
            </a:r>
          </a:p>
          <a:p>
            <a:pPr marL="400050" indent="-400050" algn="just">
              <a:buFont typeface="Calibri" pitchFamily="34" charset="0"/>
              <a:buAutoNum type="romanU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Требования к результатам реализации программ спортивной подготовки на каждом из этапов программ спортивной подготовки.</a:t>
            </a:r>
          </a:p>
          <a:p>
            <a:pPr marL="400050" indent="-400050" algn="just">
              <a:buFont typeface="Calibri" pitchFamily="34" charset="0"/>
              <a:buAutoNum type="romanU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Особенности осуществления спортивной подготовки по отдельным спортивным дисциплинам по виду спорта.</a:t>
            </a:r>
          </a:p>
          <a:p>
            <a:pPr marL="400050" indent="-400050" algn="just">
              <a:buFont typeface="Calibri" pitchFamily="34" charset="0"/>
              <a:buAutoNum type="romanU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Требования к условиям реализации программ спортивной подготовки, в том числе кадрам, материально-технической базе и инфраструктуре организаций, осуществляющих спортивную подготовку, и иным условиям</a:t>
            </a:r>
          </a:p>
        </p:txBody>
      </p:sp>
    </p:spTree>
    <p:extLst>
      <p:ext uri="{BB962C8B-B14F-4D97-AF65-F5344CB8AC3E}">
        <p14:creationId xmlns:p14="http://schemas.microsoft.com/office/powerpoint/2010/main" val="1410031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074401" cy="749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Приложения </a:t>
            </a:r>
            <a:b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федеральному стандарту спортивной подготовки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807395" y="731519"/>
            <a:ext cx="10428051" cy="5669281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Продолжительность этапов спортивной подготовки, минимальный возраст лиц для зачисления на этапы спортивной подготовки и минимальное количество лиц, проходящих спортивную подготовку в группах на этапах спортивной подготовки по виду спорта.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Соотношение объемов тренировочного процесса по видам подготовки на этапах спортивной подготовки по виду спорта.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Планируемые показатели соревновательной деятельности по виду спорта.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Влияние физических качеств и телосложения на результативность по виду спорта.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5.-8.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Нормативы общей и специальной физической подготовки для зачисления в группы спортивной подготовки на этапах спортивной подготовки (НП, ТГ (СС), ССМ, ВСМ).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Нормативы максимального объема тренировочной нагрузки 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астрономических часах).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Перечень тренировочных сборов.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Оборудование и инвентарь, необходимые для прохождения спортивной подготовки.</a:t>
            </a:r>
          </a:p>
          <a:p>
            <a:pPr marL="0" indent="0" algn="just">
              <a:buFont typeface="Arial" charset="0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Обеспечение спортивной экипировкой.</a:t>
            </a:r>
          </a:p>
        </p:txBody>
      </p:sp>
    </p:spTree>
    <p:extLst>
      <p:ext uri="{BB962C8B-B14F-4D97-AF65-F5344CB8AC3E}">
        <p14:creationId xmlns:p14="http://schemas.microsoft.com/office/powerpoint/2010/main" val="3878873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1074401" cy="113334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особенностей режима действия </a:t>
            </a:r>
            <a:b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стандартов спортивной подготовки </a:t>
            </a:r>
            <a:b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 спортивной подготовки</a:t>
            </a:r>
            <a:endParaRPr lang="ru-RU" alt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286775"/>
              </p:ext>
            </p:extLst>
          </p:nvPr>
        </p:nvGraphicFramePr>
        <p:xfrm>
          <a:off x="539749" y="1133339"/>
          <a:ext cx="9480013" cy="5153160"/>
        </p:xfrm>
        <a:graphic>
          <a:graphicData uri="http://schemas.openxmlformats.org/drawingml/2006/table">
            <a:tbl>
              <a:tblPr/>
              <a:tblGrid>
                <a:gridCol w="529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5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6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7863" marR="378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и пункт ФССП</a:t>
                      </a:r>
                    </a:p>
                  </a:txBody>
                  <a:tcPr marL="37863" marR="378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регламентации</a:t>
                      </a:r>
                    </a:p>
                  </a:txBody>
                  <a:tcPr marL="37863" marR="378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Локальный акт (документ), формируемый организацией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основании пункта ФССП</a:t>
                      </a:r>
                    </a:p>
                  </a:txBody>
                  <a:tcPr marL="37863" marR="3786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1,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1.1–1.7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Приложения № 1–12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ФССП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содержанию и форме Программы спортивной подготовки по виду спорта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спортивной подготовки по виду спорта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 №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ФССП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Минимальный возраст зачисления в группы спортивной подготовки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приема в организацию, осуществляющую спортивную подготовку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4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 №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ФССП 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Наполняемость групп спортивной подготовки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комплектования организации, осуществляющей спортивную подготовку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3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 №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ФССП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показатели соревновательной деятельности по виду спорта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Календарный план</a:t>
                      </a:r>
                    </a:p>
                  </a:txBody>
                  <a:tcPr marL="37863" marR="3786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00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1074401" cy="113334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особенностей режима действия </a:t>
            </a:r>
            <a:b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стандартов спортивной подготовки </a:t>
            </a:r>
            <a:b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 спортивной подготовки</a:t>
            </a:r>
            <a:endParaRPr lang="ru-RU" alt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60626"/>
              </p:ext>
            </p:extLst>
          </p:nvPr>
        </p:nvGraphicFramePr>
        <p:xfrm>
          <a:off x="571499" y="1133340"/>
          <a:ext cx="9731599" cy="4938849"/>
        </p:xfrm>
        <a:graphic>
          <a:graphicData uri="http://schemas.openxmlformats.org/drawingml/2006/table">
            <a:tbl>
              <a:tblPr/>
              <a:tblGrid>
                <a:gridCol w="368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7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3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2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304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 №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ФССП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Влияние физических качеств и телосложения на результативность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виду спорта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спортивного отбора лиц, проходящих программы спортивной подготовки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6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1, п. 1.6.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информационного обеспечения Программы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Библиотечный фонд организации, осуществляющей спортивную подготовку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34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2, </a:t>
                      </a:r>
                      <a:b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2.1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2.4.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Нормативы общей физической и специальной физической подготовки для зачисления в группы на этапах спортивной подготовки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Контрольно-переводные нормативы перевода занимающихся в группы спортивной подготовки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29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2, п. 2.5.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 № 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ФССП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5, п. 10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Нормативы максимального объема тренировочной нагрузки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Расписание тренировочных занятий</a:t>
                      </a:r>
                    </a:p>
                  </a:txBody>
                  <a:tcPr marL="28530" marR="2853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07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1074401" cy="113334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особенностей режима действия </a:t>
            </a:r>
            <a:b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стандартов спортивной подготовки </a:t>
            </a:r>
            <a:b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программ спортивной подготовки</a:t>
            </a:r>
            <a:endParaRPr lang="ru-RU" alt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83146"/>
              </p:ext>
            </p:extLst>
          </p:nvPr>
        </p:nvGraphicFramePr>
        <p:xfrm>
          <a:off x="511175" y="1133340"/>
          <a:ext cx="9676014" cy="5696218"/>
        </p:xfrm>
        <a:graphic>
          <a:graphicData uri="http://schemas.openxmlformats.org/drawingml/2006/table">
            <a:tbl>
              <a:tblPr/>
              <a:tblGrid>
                <a:gridCol w="5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3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8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3, п. 3, 4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участию спортсменов, тренеров и иных специалистов в спортивных соревнованиях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календарном плане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4, п. 5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результатам реализации программ спортивной подготовки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спортивной подготовки по виду спорта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7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 № 10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ФССП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тренировочных сборов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Календарный план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15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6, п. 19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Кадровое обеспечение организации, осуществляющей спортивную подготовку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Должностные инструкции, функциональные обязанности и требования к занимаемой должности для лиц, осуществляющих спортивную подготовку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2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6, п. 20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 № 11–12 </a:t>
                      </a:r>
                      <a:b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ФССП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Материально-техническое обеспечение организации, осуществляющей спортивную подготовку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Нормативы п спортивной подготовке (государственное (муниципальное задание)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закупок спортивного оборудования, инвентаря и экипировки</a:t>
                      </a:r>
                    </a:p>
                  </a:txBody>
                  <a:tcPr marL="19332" marR="193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73296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2161</TotalTime>
  <Words>1848</Words>
  <Application>Microsoft Office PowerPoint</Application>
  <PresentationFormat>Широкоэкранный</PresentationFormat>
  <Paragraphs>225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5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3_Воздушный поток</vt:lpstr>
      <vt:lpstr>1_Воздушный поток</vt:lpstr>
      <vt:lpstr>2_Воздушный поток</vt:lpstr>
      <vt:lpstr>Документ</vt:lpstr>
      <vt:lpstr>Презентация PowerPoint</vt:lpstr>
      <vt:lpstr>Презентация PowerPoint</vt:lpstr>
      <vt:lpstr>Спортивная подготовка в организации осуществляется в соответствии с программой спортивной подготовки по виду спорта, разработанной на основании требований федеральных стандартов спортивной подготовки.</vt:lpstr>
      <vt:lpstr>ФЕДЕРАЛЬНЫЕ СТАНДАРТЫ СПОРТИВНОЙ ПОДГОТОВКИ</vt:lpstr>
      <vt:lpstr>Структура требований федерального стандарта спортивной подготовки</vt:lpstr>
      <vt:lpstr>Приложения  к федеральному стандарту спортивной подготовки</vt:lpstr>
      <vt:lpstr>Определение особенностей режима действия  федеральных стандартов спортивной подготовки  и программ спортивной подготовки</vt:lpstr>
      <vt:lpstr>Определение особенностей режима действия  федеральных стандартов спортивной подготовки  и программ спортивной подготовки</vt:lpstr>
      <vt:lpstr>Определение особенностей режима действия  федеральных стандартов спортивной подготовки  и программ спортивной подготовки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пкк</dc:creator>
  <cp:lastModifiedBy>Баир</cp:lastModifiedBy>
  <cp:revision>172</cp:revision>
  <cp:lastPrinted>2016-09-13T14:00:57Z</cp:lastPrinted>
  <dcterms:created xsi:type="dcterms:W3CDTF">2015-08-06T03:53:28Z</dcterms:created>
  <dcterms:modified xsi:type="dcterms:W3CDTF">2016-09-13T14:06:30Z</dcterms:modified>
</cp:coreProperties>
</file>